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hq.org/docs/05_selenium_rc.jsp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hq.org/docs/05_selenium_rc.jsp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vExpress/testcafe" TargetMode="External"/><Relationship Id="rId3" Type="http://schemas.openxmlformats.org/officeDocument/2006/relationships/hyperlink" Target="https://github.com/DevExpress/testcafe-live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vExpress/testcafe" TargetMode="External"/><Relationship Id="rId3" Type="http://schemas.openxmlformats.org/officeDocument/2006/relationships/hyperlink" Target="https://github.com/DevExpress/testcafe-live" TargetMode="External"/><Relationship Id="rId4" Type="http://schemas.openxmlformats.org/officeDocument/2006/relationships/hyperlink" Target="https://testcafe-studio.devexpress.com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press.io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07499747fbbb03d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07499747fbbb03d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07499747fbbb03d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07499747fbbb03d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07499747fbbb03d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07499747fbbb03d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c988ce4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c988ce4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Karma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c988ce4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c988ce4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07499747fbbb03d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07499747fbbb03d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c988ce4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c988ce4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07499747fbbb03d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07499747fbbb03d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7499747fbbb03d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7499747fbbb03d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07499747fbbb03d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07499747fbbb03d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f7c338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2f7c338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c988ce4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c988ce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07499747fbbb03d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07499747fbbb03d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07499747fbbb03d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07499747fbbb03d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07499747fbbb03d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07499747fbbb03d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https://www.seleniumhq.org/docs/05_selenium_rc.jsp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07499747fbbb03d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07499747fbbb03d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07499747fbbb03d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07499747fbbb03d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c988ce4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c988ce4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c988ce4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c988ce4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c988ce4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8c988ce4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c988ce4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c988ce4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f9dd0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2f9dd0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c988ce4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c988ce4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2b73935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2b73935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473e500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b473e500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473e50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b473e50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b473e500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b473e500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473e500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b473e500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473e500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b473e500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473e500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473e500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473e50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b473e50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c988ce4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8c988ce4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2c17dc5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2c17dc5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07499747fbbb03d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07499747fbbb03d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c988ce4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8c988ce4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07499747fbbb03d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07499747fbbb03d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07499747fbbb03d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07499747fbbb03d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https://www.seleniumhq.org/docs/05_selenium_rc.jsp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07499747fbbb03d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07499747fbbb03d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8c988ce4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8c988ce4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8c988ce4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8c988ce4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c988ce4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8c988ce4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07499747fbbb03d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07499747fbbb03d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8c988ce4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8c988ce4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2c17dc5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2c17dc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c988ce4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8c988ce4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473e50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473e50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c988ce4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8c988ce4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8c988ce4c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8c988ce4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c988ce4c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8c988ce4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8c988ce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8c988ce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07499747fbbb03d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07499747fbbb03d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/>
              <a:t>https://www.protractortest.org/#/infrastructure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07499747fbbb03d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07499747fbbb03d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c988ce4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8c988ce4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c988ce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8c988ce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c988ce4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c988ce4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http://todomvc.com/examples/angularjs/#/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c988ce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c988ce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8c988ce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8c988ce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8c988ce4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8c988ce4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3a7790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3a7790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3a7790a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3a7790a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3a7790ab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3a7790ab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3a7790ab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3a7790ab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2"/>
              </a:rPr>
              <a:t>https://github.com/DevExpress/testcafe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https://github.com/DevExpress/testcafe-live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3a7790a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3a7790a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3a7790ab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3a7790ab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https://github.com/DevExpress/testcafe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https://github.com/DevExpress/testcafe-live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https://testcafe-studio.devexpress.com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3a7790ab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3a7790ab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07499747fbbb03d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07499747fbbb03d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3a7790a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3a7790a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https://www.cypress.io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3ac524b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3ac524b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3ac524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3ac524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Extensive documentation - https://docs.cypress.io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8c988ce4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8c988ce4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8c988ce4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8c988ce4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8c988ce4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8c988ce4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8c988ce4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8c988ce4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8c988ce4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8c988ce4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8c988ce4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8c988ce4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8c988ce4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8c988ce4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07499747fbbb03d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07499747fbbb03d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8c988ce4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8c988ce4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23d5f645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23d5f64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23d5f64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23d5f64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23d5f645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23d5f645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07499747fbbb03d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07499747fbbb03d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19y-xSeqM4W_oJmmdm5R5i1-5KRA_uA-2/view" TargetMode="External"/><Relationship Id="rId4" Type="http://schemas.openxmlformats.org/officeDocument/2006/relationships/image" Target="../media/image4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</a:rPr>
              <a:t>Modern Web Testing: Going Beyond Selenium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2"/>
                </a:solidFill>
              </a:rPr>
              <a:t>Dmitry Vinnik, @DmitryVinnik</a:t>
            </a:r>
            <a:endParaRPr sz="48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2"/>
                </a:solidFill>
              </a:rPr>
              <a:t>Lead Software Engineer, Salesforce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Speaking Language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of the Web</a:t>
            </a:r>
            <a:endParaRPr sz="6000"/>
          </a:p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Google Shape;184;p34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JavaScript</a:t>
            </a:r>
            <a:endParaRPr sz="6000"/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500550" y="299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Node.js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-22375" y="2185063"/>
            <a:ext cx="891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Node.js</a:t>
            </a:r>
            <a:endParaRPr sz="6000"/>
          </a:p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35"/>
          <p:cNvSpPr/>
          <p:nvPr/>
        </p:nvSpPr>
        <p:spPr>
          <a:xfrm>
            <a:off x="674800" y="3311300"/>
            <a:ext cx="31296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NPM Manager</a:t>
            </a:r>
            <a:endParaRPr sz="4800"/>
          </a:p>
        </p:txBody>
      </p:sp>
      <p:sp>
        <p:nvSpPr>
          <p:cNvPr id="193" name="Google Shape;193;p35"/>
          <p:cNvSpPr/>
          <p:nvPr/>
        </p:nvSpPr>
        <p:spPr>
          <a:xfrm>
            <a:off x="674800" y="435450"/>
            <a:ext cx="3129600" cy="146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Flexible</a:t>
            </a:r>
            <a:endParaRPr sz="4800"/>
          </a:p>
        </p:txBody>
      </p:sp>
      <p:sp>
        <p:nvSpPr>
          <p:cNvPr id="194" name="Google Shape;194;p35"/>
          <p:cNvSpPr/>
          <p:nvPr/>
        </p:nvSpPr>
        <p:spPr>
          <a:xfrm>
            <a:off x="4655175" y="435450"/>
            <a:ext cx="40488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Customizable</a:t>
            </a:r>
            <a:endParaRPr sz="4800"/>
          </a:p>
        </p:txBody>
      </p:sp>
      <p:sp>
        <p:nvSpPr>
          <p:cNvPr id="195" name="Google Shape;195;p35"/>
          <p:cNvSpPr/>
          <p:nvPr/>
        </p:nvSpPr>
        <p:spPr>
          <a:xfrm>
            <a:off x="4750125" y="3311300"/>
            <a:ext cx="38589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Isomorphic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Established Medium</a:t>
            </a:r>
            <a:endParaRPr sz="6000"/>
          </a:p>
        </p:txBody>
      </p:sp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Google Shape;202;p36"/>
          <p:cNvSpPr txBox="1"/>
          <p:nvPr>
            <p:ph type="title"/>
          </p:nvPr>
        </p:nvSpPr>
        <p:spPr>
          <a:xfrm>
            <a:off x="-54600" y="2150850"/>
            <a:ext cx="920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Going back to the Pyramid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10" name="Google Shape;210;p37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11" name="Google Shape;211;p37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Unit Testing</a:t>
            </a:r>
            <a:endParaRPr sz="6000"/>
          </a:p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1672350" y="2780825"/>
            <a:ext cx="579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Web Context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58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Jasmine</a:t>
            </a:r>
            <a:endParaRPr sz="6000"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14" y="1245381"/>
            <a:ext cx="5829398" cy="14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4" y="1245381"/>
            <a:ext cx="6242676" cy="169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14" y="1245381"/>
            <a:ext cx="6242675" cy="276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00" y="1245380"/>
            <a:ext cx="6243291" cy="15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00" y="1245381"/>
            <a:ext cx="7221493" cy="29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100" y="1228825"/>
            <a:ext cx="8475200" cy="299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100" y="1228825"/>
            <a:ext cx="8475200" cy="3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sp>
        <p:nvSpPr>
          <p:cNvPr id="239" name="Google Shape;239;p40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40" name="Google Shape;240;p40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41" name="Google Shape;241;p40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787" y="1116213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649" y="1108288"/>
            <a:ext cx="4524299" cy="39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Integration</a:t>
            </a:r>
            <a:r>
              <a:rPr lang="en-GB" sz="6000"/>
              <a:t> Testing</a:t>
            </a:r>
            <a:endParaRPr sz="6000"/>
          </a:p>
        </p:txBody>
      </p:sp>
      <p:sp>
        <p:nvSpPr>
          <p:cNvPr id="250" name="Google Shape;2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p41"/>
          <p:cNvSpPr txBox="1"/>
          <p:nvPr>
            <p:ph type="title"/>
          </p:nvPr>
        </p:nvSpPr>
        <p:spPr>
          <a:xfrm>
            <a:off x="1672350" y="2780825"/>
            <a:ext cx="579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Web Context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00" y="1016075"/>
            <a:ext cx="54673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Jest</a:t>
            </a:r>
            <a:endParaRPr sz="6000"/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75" y="1032600"/>
            <a:ext cx="5937811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75" y="1032600"/>
            <a:ext cx="8167659" cy="19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75" y="1016073"/>
            <a:ext cx="6671613" cy="404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2900" y="1016075"/>
            <a:ext cx="5105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2900" y="972750"/>
            <a:ext cx="56959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0613" y="972738"/>
            <a:ext cx="3969983" cy="4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/>
          <p:nvPr/>
        </p:nvSpPr>
        <p:spPr>
          <a:xfrm>
            <a:off x="2855675" y="4449750"/>
            <a:ext cx="1388700" cy="21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273" name="Google Shape;273;p43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274" name="Google Shape;274;p43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275" name="Google Shape;275;p43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76" name="Google Shape;276;p43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77" name="Google Shape;277;p43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-12175"/>
            <a:ext cx="42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Goals</a:t>
            </a:r>
            <a:endParaRPr sz="6000"/>
          </a:p>
        </p:txBody>
      </p:sp>
      <p:sp>
        <p:nvSpPr>
          <p:cNvPr id="106" name="Google Shape;106;p26"/>
          <p:cNvSpPr/>
          <p:nvPr/>
        </p:nvSpPr>
        <p:spPr>
          <a:xfrm>
            <a:off x="653975" y="1076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End-to-End Testing</a:t>
            </a:r>
            <a:r>
              <a:rPr lang="en-GB" sz="3600"/>
              <a:t>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What, Why, How and When</a:t>
            </a:r>
            <a:endParaRPr sz="3600"/>
          </a:p>
        </p:txBody>
      </p:sp>
      <p:sp>
        <p:nvSpPr>
          <p:cNvPr id="107" name="Google Shape;107;p26"/>
          <p:cNvSpPr/>
          <p:nvPr/>
        </p:nvSpPr>
        <p:spPr>
          <a:xfrm>
            <a:off x="653975" y="24226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Looking Beyond Selenium WD</a:t>
            </a:r>
            <a:endParaRPr sz="3600"/>
          </a:p>
        </p:txBody>
      </p:sp>
      <p:sp>
        <p:nvSpPr>
          <p:cNvPr id="108" name="Google Shape;108;p26"/>
          <p:cNvSpPr/>
          <p:nvPr/>
        </p:nvSpPr>
        <p:spPr>
          <a:xfrm>
            <a:off x="653975" y="3769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Find Right E2E Tool For Your Team</a:t>
            </a:r>
            <a:endParaRPr sz="3600"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1280850" y="2285400"/>
            <a:ext cx="73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our goals?</a:t>
            </a:r>
            <a:endParaRPr sz="6000"/>
          </a:p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Testing</a:t>
            </a:r>
            <a:endParaRPr sz="6000"/>
          </a:p>
        </p:txBody>
      </p: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2722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Today’s Focus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68450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way to do E2E?</a:t>
            </a:r>
            <a:endParaRPr sz="6000"/>
          </a:p>
        </p:txBody>
      </p:sp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20014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751600" y="302150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Defacto E2E Tool</a:t>
            </a:r>
            <a:endParaRPr sz="4800"/>
          </a:p>
        </p:txBody>
      </p:sp>
      <p:sp>
        <p:nvSpPr>
          <p:cNvPr id="302" name="Google Shape;302;p46"/>
          <p:cNvSpPr/>
          <p:nvPr/>
        </p:nvSpPr>
        <p:spPr>
          <a:xfrm>
            <a:off x="4660950" y="302150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</a:t>
            </a:r>
            <a:endParaRPr sz="4800"/>
          </a:p>
        </p:txBody>
      </p:sp>
      <p:sp>
        <p:nvSpPr>
          <p:cNvPr id="303" name="Google Shape;303;p46"/>
          <p:cNvSpPr/>
          <p:nvPr/>
        </p:nvSpPr>
        <p:spPr>
          <a:xfrm>
            <a:off x="751600" y="3198325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  <p:sp>
        <p:nvSpPr>
          <p:cNvPr id="304" name="Google Shape;304;p46"/>
          <p:cNvSpPr/>
          <p:nvPr/>
        </p:nvSpPr>
        <p:spPr>
          <a:xfrm>
            <a:off x="4734875" y="3198325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Integrations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500550" y="10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38" y="1018977"/>
            <a:ext cx="3734519" cy="36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>
            <p:ph type="title"/>
          </p:nvPr>
        </p:nvSpPr>
        <p:spPr>
          <a:xfrm>
            <a:off x="215100" y="4612600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“SeleniumHQ, Selenium RC”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O</a:t>
            </a:r>
            <a:r>
              <a:rPr lang="en-GB" sz="6000"/>
              <a:t>ur Case?</a:t>
            </a:r>
            <a:endParaRPr sz="6000"/>
          </a:p>
        </p:txBody>
      </p:sp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586775" y="1828500"/>
            <a:ext cx="2914500" cy="14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Backend: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Java</a:t>
            </a:r>
            <a:endParaRPr b="1" sz="4800"/>
          </a:p>
        </p:txBody>
      </p:sp>
      <p:cxnSp>
        <p:nvCxnSpPr>
          <p:cNvPr id="321" name="Google Shape;321;p48"/>
          <p:cNvCxnSpPr/>
          <p:nvPr/>
        </p:nvCxnSpPr>
        <p:spPr>
          <a:xfrm>
            <a:off x="3814075" y="2566800"/>
            <a:ext cx="782400" cy="99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8"/>
          <p:cNvSpPr/>
          <p:nvPr/>
        </p:nvSpPr>
        <p:spPr>
          <a:xfrm>
            <a:off x="4909275" y="1828500"/>
            <a:ext cx="2914500" cy="14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r>
              <a:rPr lang="en-GB" sz="4800"/>
              <a:t>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Java</a:t>
            </a:r>
            <a:endParaRPr b="1"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 problem?</a:t>
            </a:r>
            <a:endParaRPr sz="6000"/>
          </a:p>
        </p:txBody>
      </p:sp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49"/>
          <p:cNvSpPr txBox="1"/>
          <p:nvPr>
            <p:ph type="title"/>
          </p:nvPr>
        </p:nvSpPr>
        <p:spPr>
          <a:xfrm>
            <a:off x="366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Yes, there is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335" name="Google Shape;33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50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37" name="Google Shape;337;p5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38" name="Google Shape;338;p50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339" name="Google Shape;339;p5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40" name="Google Shape;340;p50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2189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Hybrid Model</a:t>
            </a:r>
            <a:endParaRPr/>
          </a:p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51"/>
          <p:cNvSpPr/>
          <p:nvPr/>
        </p:nvSpPr>
        <p:spPr>
          <a:xfrm>
            <a:off x="415825" y="555850"/>
            <a:ext cx="38964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Software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Engineers</a:t>
            </a:r>
            <a:endParaRPr sz="4800"/>
          </a:p>
        </p:txBody>
      </p:sp>
      <p:sp>
        <p:nvSpPr>
          <p:cNvPr id="348" name="Google Shape;348;p51"/>
          <p:cNvSpPr/>
          <p:nvPr/>
        </p:nvSpPr>
        <p:spPr>
          <a:xfrm>
            <a:off x="4713450" y="555850"/>
            <a:ext cx="43077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Software Principles</a:t>
            </a:r>
            <a:endParaRPr sz="4800"/>
          </a:p>
        </p:txBody>
      </p:sp>
      <p:sp>
        <p:nvSpPr>
          <p:cNvPr id="349" name="Google Shape;349;p51"/>
          <p:cNvSpPr/>
          <p:nvPr/>
        </p:nvSpPr>
        <p:spPr>
          <a:xfrm>
            <a:off x="2623800" y="3186000"/>
            <a:ext cx="38964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 Expertise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355" name="Google Shape;35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2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57" name="Google Shape;357;p5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58" name="Google Shape;358;p52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359" name="Google Shape;359;p5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60" name="Google Shape;360;p5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61" name="Google Shape;361;p52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53"/>
          <p:cNvSpPr/>
          <p:nvPr/>
        </p:nvSpPr>
        <p:spPr>
          <a:xfrm>
            <a:off x="2311050" y="3148500"/>
            <a:ext cx="4689900" cy="14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369" name="Google Shape;369;p53"/>
          <p:cNvSpPr/>
          <p:nvPr/>
        </p:nvSpPr>
        <p:spPr>
          <a:xfrm>
            <a:off x="2311050" y="524700"/>
            <a:ext cx="4521900" cy="14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</a:t>
            </a:r>
            <a:r>
              <a:rPr lang="en-GB" sz="6000"/>
              <a:t>usually</a:t>
            </a:r>
            <a:r>
              <a:rPr lang="en-GB" sz="6000"/>
              <a:t> test?</a:t>
            </a:r>
            <a:endParaRPr sz="6000"/>
          </a:p>
        </p:txBody>
      </p:sp>
      <p:sp>
        <p:nvSpPr>
          <p:cNvPr id="116" name="Google Shape;116;p27"/>
          <p:cNvSpPr txBox="1"/>
          <p:nvPr/>
        </p:nvSpPr>
        <p:spPr>
          <a:xfrm>
            <a:off x="1165800" y="2725875"/>
            <a:ext cx="68124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Hint: It has 3 sides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7"/>
          <p:cNvSpPr txBox="1"/>
          <p:nvPr>
            <p:ph type="title"/>
          </p:nvPr>
        </p:nvSpPr>
        <p:spPr>
          <a:xfrm>
            <a:off x="42435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go in more details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6" name="Google Shape;376;p54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77" name="Google Shape;377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78" name="Google Shape;378;p54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379" name="Google Shape;379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80" name="Google Shape;380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81" name="Google Shape;381;p54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82" name="Google Shape;382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83" name="Google Shape;383;p54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Look Back</a:t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97" name="Google Shape;397;p56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98" name="Google Shape;398;p56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Every step has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only 1 focus</a:t>
            </a:r>
            <a:endParaRPr sz="6000"/>
          </a:p>
        </p:txBody>
      </p:sp>
      <p:sp>
        <p:nvSpPr>
          <p:cNvPr id="407" name="Google Shape;4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8" name="Google Shape;408;p57"/>
          <p:cNvSpPr txBox="1"/>
          <p:nvPr>
            <p:ph type="title"/>
          </p:nvPr>
        </p:nvSpPr>
        <p:spPr>
          <a:xfrm>
            <a:off x="454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Developers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4" name="Google Shape;414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Good for some tests</a:t>
            </a:r>
            <a:endParaRPr sz="6000"/>
          </a:p>
        </p:txBody>
      </p:sp>
      <p:sp>
        <p:nvSpPr>
          <p:cNvPr id="415" name="Google Shape;415;p58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not for E2E tests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Shifting focus</a:t>
            </a:r>
            <a:endParaRPr sz="6000"/>
          </a:p>
        </p:txBody>
      </p:sp>
      <p:sp>
        <p:nvSpPr>
          <p:cNvPr id="421" name="Google Shape;42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2" name="Google Shape;422;p59"/>
          <p:cNvSpPr/>
          <p:nvPr/>
        </p:nvSpPr>
        <p:spPr>
          <a:xfrm>
            <a:off x="439175" y="2058338"/>
            <a:ext cx="3442500" cy="10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Developers</a:t>
            </a:r>
            <a:endParaRPr sz="4800"/>
          </a:p>
        </p:txBody>
      </p:sp>
      <p:sp>
        <p:nvSpPr>
          <p:cNvPr id="423" name="Google Shape;423;p59"/>
          <p:cNvSpPr/>
          <p:nvPr/>
        </p:nvSpPr>
        <p:spPr>
          <a:xfrm>
            <a:off x="5262325" y="2092538"/>
            <a:ext cx="3442500" cy="10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Customers</a:t>
            </a:r>
            <a:endParaRPr sz="4800"/>
          </a:p>
        </p:txBody>
      </p:sp>
      <p:cxnSp>
        <p:nvCxnSpPr>
          <p:cNvPr id="424" name="Google Shape;424;p59"/>
          <p:cNvCxnSpPr/>
          <p:nvPr/>
        </p:nvCxnSpPr>
        <p:spPr>
          <a:xfrm>
            <a:off x="4161300" y="2581538"/>
            <a:ext cx="8214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59"/>
          <p:cNvCxnSpPr/>
          <p:nvPr/>
        </p:nvCxnSpPr>
        <p:spPr>
          <a:xfrm>
            <a:off x="709075" y="1818713"/>
            <a:ext cx="2904600" cy="146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9"/>
          <p:cNvCxnSpPr/>
          <p:nvPr/>
        </p:nvCxnSpPr>
        <p:spPr>
          <a:xfrm flipH="1" rot="10800000">
            <a:off x="865550" y="1828388"/>
            <a:ext cx="2767500" cy="149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Sounds great!</a:t>
            </a:r>
            <a:endParaRPr sz="6000"/>
          </a:p>
        </p:txBody>
      </p:sp>
      <p:sp>
        <p:nvSpPr>
          <p:cNvPr id="432" name="Google Shape;43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3" name="Google Shape;433;p60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how do we do it?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User Centric Testing</a:t>
            </a:r>
            <a:endParaRPr sz="6000"/>
          </a:p>
        </p:txBody>
      </p:sp>
      <p:sp>
        <p:nvSpPr>
          <p:cNvPr id="439" name="Google Shape;439;p61"/>
          <p:cNvSpPr txBox="1"/>
          <p:nvPr>
            <p:ph type="title"/>
          </p:nvPr>
        </p:nvSpPr>
        <p:spPr>
          <a:xfrm>
            <a:off x="166250" y="2150850"/>
            <a:ext cx="885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Task Testing</a:t>
            </a:r>
            <a:endParaRPr sz="6000"/>
          </a:p>
        </p:txBody>
      </p:sp>
      <p:sp>
        <p:nvSpPr>
          <p:cNvPr id="440" name="Google Shape;44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1" name="Google Shape;441;p61"/>
          <p:cNvSpPr/>
          <p:nvPr/>
        </p:nvSpPr>
        <p:spPr>
          <a:xfrm>
            <a:off x="338675" y="797425"/>
            <a:ext cx="37617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Interactions</a:t>
            </a:r>
            <a:endParaRPr sz="4800"/>
          </a:p>
        </p:txBody>
      </p:sp>
      <p:sp>
        <p:nvSpPr>
          <p:cNvPr id="442" name="Google Shape;442;p61"/>
          <p:cNvSpPr/>
          <p:nvPr/>
        </p:nvSpPr>
        <p:spPr>
          <a:xfrm>
            <a:off x="5249700" y="797425"/>
            <a:ext cx="35826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Tasks</a:t>
            </a:r>
            <a:endParaRPr sz="4800"/>
          </a:p>
        </p:txBody>
      </p:sp>
      <p:cxnSp>
        <p:nvCxnSpPr>
          <p:cNvPr id="443" name="Google Shape;443;p61"/>
          <p:cNvCxnSpPr/>
          <p:nvPr/>
        </p:nvCxnSpPr>
        <p:spPr>
          <a:xfrm flipH="1" rot="10800000">
            <a:off x="4272450" y="1323475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61"/>
          <p:cNvCxnSpPr/>
          <p:nvPr/>
        </p:nvCxnSpPr>
        <p:spPr>
          <a:xfrm>
            <a:off x="793350" y="455050"/>
            <a:ext cx="2947800" cy="156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61"/>
          <p:cNvCxnSpPr/>
          <p:nvPr/>
        </p:nvCxnSpPr>
        <p:spPr>
          <a:xfrm flipH="1" rot="10800000">
            <a:off x="793350" y="546850"/>
            <a:ext cx="2939400" cy="153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61"/>
          <p:cNvSpPr/>
          <p:nvPr/>
        </p:nvSpPr>
        <p:spPr>
          <a:xfrm>
            <a:off x="311700" y="3551225"/>
            <a:ext cx="37617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Page Object Model</a:t>
            </a:r>
            <a:endParaRPr sz="4800"/>
          </a:p>
        </p:txBody>
      </p:sp>
      <p:sp>
        <p:nvSpPr>
          <p:cNvPr id="447" name="Google Shape;447;p61"/>
          <p:cNvSpPr/>
          <p:nvPr/>
        </p:nvSpPr>
        <p:spPr>
          <a:xfrm>
            <a:off x="5222850" y="3551225"/>
            <a:ext cx="35826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Screenplay Pattern</a:t>
            </a:r>
            <a:endParaRPr sz="4800"/>
          </a:p>
        </p:txBody>
      </p:sp>
      <p:cxnSp>
        <p:nvCxnSpPr>
          <p:cNvPr id="448" name="Google Shape;448;p61"/>
          <p:cNvCxnSpPr/>
          <p:nvPr/>
        </p:nvCxnSpPr>
        <p:spPr>
          <a:xfrm flipH="1" rot="10800000">
            <a:off x="4272375" y="4159450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61"/>
          <p:cNvCxnSpPr/>
          <p:nvPr/>
        </p:nvCxnSpPr>
        <p:spPr>
          <a:xfrm>
            <a:off x="766500" y="3208850"/>
            <a:ext cx="2969400" cy="180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61"/>
          <p:cNvCxnSpPr/>
          <p:nvPr/>
        </p:nvCxnSpPr>
        <p:spPr>
          <a:xfrm flipH="1" rot="10800000">
            <a:off x="537875" y="3300550"/>
            <a:ext cx="3168000" cy="172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title"/>
          </p:nvPr>
        </p:nvSpPr>
        <p:spPr>
          <a:xfrm>
            <a:off x="40950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Should we use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Java for tests?</a:t>
            </a:r>
            <a:endParaRPr sz="6000"/>
          </a:p>
        </p:txBody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7" name="Google Shape;457;p62"/>
          <p:cNvSpPr txBox="1"/>
          <p:nvPr>
            <p:ph type="title"/>
          </p:nvPr>
        </p:nvSpPr>
        <p:spPr>
          <a:xfrm>
            <a:off x="31170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No!</a:t>
            </a:r>
            <a:endParaRPr sz="6000"/>
          </a:p>
        </p:txBody>
      </p:sp>
      <p:sp>
        <p:nvSpPr>
          <p:cNvPr id="458" name="Google Shape;458;p62"/>
          <p:cNvSpPr txBox="1"/>
          <p:nvPr>
            <p:ph type="title"/>
          </p:nvPr>
        </p:nvSpPr>
        <p:spPr>
          <a:xfrm>
            <a:off x="50055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our app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should we do?</a:t>
            </a:r>
            <a:endParaRPr sz="6000"/>
          </a:p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5" name="Google Shape;465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Move to Client Side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</a:t>
            </a:r>
            <a:r>
              <a:rPr lang="en-GB" sz="3000"/>
              <a:t>Fidelity</a:t>
            </a:r>
            <a:endParaRPr sz="3000"/>
          </a:p>
        </p:txBody>
      </p:sp>
      <p:sp>
        <p:nvSpPr>
          <p:cNvPr id="126" name="Google Shape;126;p28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</a:t>
            </a:r>
            <a:r>
              <a:rPr lang="en-GB" sz="3000"/>
              <a:t> Speed</a:t>
            </a:r>
            <a:endParaRPr sz="3000"/>
          </a:p>
        </p:txBody>
      </p:sp>
      <p:sp>
        <p:nvSpPr>
          <p:cNvPr id="127" name="Google Shape;127;p28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128" name="Google Shape;128;p28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</a:t>
            </a:r>
            <a:r>
              <a:rPr lang="en-GB" sz="3000"/>
              <a:t>Fidelity</a:t>
            </a:r>
            <a:endParaRPr sz="3000"/>
          </a:p>
        </p:txBody>
      </p:sp>
      <p:sp>
        <p:nvSpPr>
          <p:cNvPr id="129" name="Google Shape;129;p28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130" name="Google Shape;130;p28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</a:t>
            </a:r>
            <a:r>
              <a:rPr lang="en-GB" sz="3000"/>
              <a:t> Cost</a:t>
            </a:r>
            <a:endParaRPr sz="3000"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Power of JavaScript</a:t>
            </a:r>
            <a:endParaRPr sz="6000"/>
          </a:p>
        </p:txBody>
      </p:sp>
      <p:sp>
        <p:nvSpPr>
          <p:cNvPr id="471" name="Google Shape;47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2" name="Google Shape;472;p64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Assertion Libraries</a:t>
            </a:r>
            <a:endParaRPr sz="4800"/>
          </a:p>
        </p:txBody>
      </p:sp>
      <p:sp>
        <p:nvSpPr>
          <p:cNvPr id="473" name="Google Shape;473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474" name="Google Shape;474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475" name="Google Shape;475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476" name="Google Shape;476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477" name="Google Shape;477;p64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Chai</a:t>
            </a:r>
            <a:endParaRPr sz="4800"/>
          </a:p>
        </p:txBody>
      </p:sp>
      <p:sp>
        <p:nvSpPr>
          <p:cNvPr id="478" name="Google Shape;478;p64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Jasmine</a:t>
            </a:r>
            <a:endParaRPr sz="4800"/>
          </a:p>
        </p:txBody>
      </p:sp>
      <p:sp>
        <p:nvSpPr>
          <p:cNvPr id="479" name="Google Shape;479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480" name="Google Shape;480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BDD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Libraries</a:t>
            </a:r>
            <a:endParaRPr sz="4800"/>
          </a:p>
        </p:txBody>
      </p:sp>
      <p:sp>
        <p:nvSpPr>
          <p:cNvPr id="481" name="Google Shape;481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Cucumber</a:t>
            </a:r>
            <a:endParaRPr sz="4800"/>
          </a:p>
        </p:txBody>
      </p:sp>
      <p:sp>
        <p:nvSpPr>
          <p:cNvPr id="482" name="Google Shape;482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483" name="Google Shape;483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Applitools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173875" y="2072600"/>
            <a:ext cx="89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Continuing with </a:t>
            </a:r>
            <a:r>
              <a:rPr lang="en-GB" sz="6000"/>
              <a:t>Selenium</a:t>
            </a:r>
            <a:endParaRPr sz="6000"/>
          </a:p>
        </p:txBody>
      </p:sp>
      <p:sp>
        <p:nvSpPr>
          <p:cNvPr id="489" name="Google Shape;4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0" name="Google Shape;490;p65"/>
          <p:cNvSpPr txBox="1"/>
          <p:nvPr/>
        </p:nvSpPr>
        <p:spPr>
          <a:xfrm>
            <a:off x="2550500" y="2054000"/>
            <a:ext cx="47724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WebdriverJs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311700" y="20014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496" name="Google Shape;4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7" name="Google Shape;497;p66"/>
          <p:cNvSpPr/>
          <p:nvPr/>
        </p:nvSpPr>
        <p:spPr>
          <a:xfrm>
            <a:off x="751600" y="302150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Defacto E2E Tool</a:t>
            </a:r>
            <a:endParaRPr sz="4800"/>
          </a:p>
        </p:txBody>
      </p:sp>
      <p:sp>
        <p:nvSpPr>
          <p:cNvPr id="498" name="Google Shape;498;p66"/>
          <p:cNvSpPr/>
          <p:nvPr/>
        </p:nvSpPr>
        <p:spPr>
          <a:xfrm>
            <a:off x="4660950" y="302150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</a:t>
            </a:r>
            <a:endParaRPr sz="4800"/>
          </a:p>
        </p:txBody>
      </p:sp>
      <p:sp>
        <p:nvSpPr>
          <p:cNvPr id="499" name="Google Shape;499;p66"/>
          <p:cNvSpPr/>
          <p:nvPr/>
        </p:nvSpPr>
        <p:spPr>
          <a:xfrm>
            <a:off x="751600" y="3198325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  <p:sp>
        <p:nvSpPr>
          <p:cNvPr id="500" name="Google Shape;500;p66"/>
          <p:cNvSpPr/>
          <p:nvPr/>
        </p:nvSpPr>
        <p:spPr>
          <a:xfrm>
            <a:off x="4734875" y="3198325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Integrations</a:t>
            </a:r>
            <a:endParaRPr sz="4800"/>
          </a:p>
        </p:txBody>
      </p:sp>
      <p:sp>
        <p:nvSpPr>
          <p:cNvPr id="501" name="Google Shape;501;p66"/>
          <p:cNvSpPr txBox="1"/>
          <p:nvPr>
            <p:ph type="title"/>
          </p:nvPr>
        </p:nvSpPr>
        <p:spPr>
          <a:xfrm>
            <a:off x="500550" y="2001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WebdriverJs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WebdriverJs</a:t>
            </a:r>
            <a:endParaRPr sz="6000"/>
          </a:p>
        </p:txBody>
      </p:sp>
      <p:sp>
        <p:nvSpPr>
          <p:cNvPr id="507" name="Google Shape;50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8" name="Google Shape;508;p67"/>
          <p:cNvSpPr txBox="1"/>
          <p:nvPr>
            <p:ph type="title"/>
          </p:nvPr>
        </p:nvSpPr>
        <p:spPr>
          <a:xfrm>
            <a:off x="500550" y="10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WebdriverJs</a:t>
            </a:r>
            <a:endParaRPr sz="6000"/>
          </a:p>
        </p:txBody>
      </p:sp>
      <p:pic>
        <p:nvPicPr>
          <p:cNvPr id="509" name="Google Shape;5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38" y="1018977"/>
            <a:ext cx="3734519" cy="36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7"/>
          <p:cNvSpPr txBox="1"/>
          <p:nvPr>
            <p:ph type="title"/>
          </p:nvPr>
        </p:nvSpPr>
        <p:spPr>
          <a:xfrm>
            <a:off x="215100" y="4612600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“SeleniumHQ, Selenium RC”</a:t>
            </a:r>
            <a:endParaRPr sz="1800"/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750" y="1018975"/>
            <a:ext cx="3734500" cy="364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311700" y="13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WebdriverJs</a:t>
            </a:r>
            <a:endParaRPr sz="6000"/>
          </a:p>
        </p:txBody>
      </p:sp>
      <p:sp>
        <p:nvSpPr>
          <p:cNvPr id="517" name="Google Shape;51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63" y="993475"/>
            <a:ext cx="6027337" cy="195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963" y="993475"/>
            <a:ext cx="6027337" cy="302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963" y="993475"/>
            <a:ext cx="6027338" cy="37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963" y="993475"/>
            <a:ext cx="6027337" cy="38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963" y="993475"/>
            <a:ext cx="7143226" cy="388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0963" y="993475"/>
            <a:ext cx="7342075" cy="388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Only good parts, right?</a:t>
            </a:r>
            <a:endParaRPr sz="6000"/>
          </a:p>
        </p:txBody>
      </p:sp>
      <p:sp>
        <p:nvSpPr>
          <p:cNvPr id="529" name="Google Shape;52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0" name="Google Shape;530;p69"/>
          <p:cNvSpPr txBox="1"/>
          <p:nvPr>
            <p:ph type="title"/>
          </p:nvPr>
        </p:nvSpPr>
        <p:spPr>
          <a:xfrm>
            <a:off x="2199600" y="2150850"/>
            <a:ext cx="474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Not Really... 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536" name="Google Shape;53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7" name="Google Shape;537;p70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538" name="Google Shape;538;p70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39" name="Google Shape;539;p70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40" name="Google Shape;540;p70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127200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about WebdriverJs?</a:t>
            </a:r>
            <a:endParaRPr sz="6000"/>
          </a:p>
        </p:txBody>
      </p:sp>
      <p:sp>
        <p:nvSpPr>
          <p:cNvPr id="546" name="Google Shape;54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552" name="Google Shape;55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3" name="Google Shape;553;p72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554" name="Google Shape;554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55" name="Google Shape;555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56" name="Google Shape;556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57" name="Google Shape;557;p72"/>
          <p:cNvSpPr txBox="1"/>
          <p:nvPr/>
        </p:nvSpPr>
        <p:spPr>
          <a:xfrm>
            <a:off x="2017500" y="1875750"/>
            <a:ext cx="510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WebdriverJs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558" name="Google Shape;558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59" name="Google Shape;559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60" name="Google Shape;560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1" name="Google Shape;561;p72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ID, CSS,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Xpath</a:t>
            </a:r>
            <a:endParaRPr sz="4800"/>
          </a:p>
        </p:txBody>
      </p:sp>
      <p:sp>
        <p:nvSpPr>
          <p:cNvPr id="562" name="Google Shape;562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63" name="Google Shape;563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By Locators</a:t>
            </a:r>
            <a:endParaRPr sz="4800"/>
          </a:p>
        </p:txBody>
      </p:sp>
      <p:sp>
        <p:nvSpPr>
          <p:cNvPr id="564" name="Google Shape;564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65" name="Google Shape;565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Promise Manager</a:t>
            </a:r>
            <a:endParaRPr sz="4800"/>
          </a:p>
        </p:txBody>
      </p:sp>
      <p:sp>
        <p:nvSpPr>
          <p:cNvPr id="566" name="Google Shape;566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7" name="Google Shape;567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8" name="Google Shape;568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9" name="Google Shape;569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Looks l</a:t>
            </a:r>
            <a:r>
              <a:rPr lang="en-GB" sz="6000"/>
              <a:t>imited</a:t>
            </a:r>
            <a:endParaRPr sz="6000"/>
          </a:p>
        </p:txBody>
      </p:sp>
      <p:sp>
        <p:nvSpPr>
          <p:cNvPr id="575" name="Google Shape;57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6" name="Google Shape;576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anything better?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t</a:t>
            </a:r>
            <a:r>
              <a:rPr lang="en-GB" sz="6000"/>
              <a:t>est something!</a:t>
            </a:r>
            <a:endParaRPr sz="6000"/>
          </a:p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9"/>
          <p:cNvSpPr txBox="1"/>
          <p:nvPr>
            <p:ph type="title"/>
          </p:nvPr>
        </p:nvSpPr>
        <p:spPr>
          <a:xfrm>
            <a:off x="115200" y="2150850"/>
            <a:ext cx="89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this “something”?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55850" y="2150850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Remember our test app?</a:t>
            </a:r>
            <a:endParaRPr sz="6000"/>
          </a:p>
        </p:txBody>
      </p:sp>
      <p:sp>
        <p:nvSpPr>
          <p:cNvPr id="582" name="Google Shape;58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3" name="Google Shape;583;p74"/>
          <p:cNvSpPr txBox="1"/>
          <p:nvPr>
            <p:ph type="title"/>
          </p:nvPr>
        </p:nvSpPr>
        <p:spPr>
          <a:xfrm>
            <a:off x="311700" y="2225000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It was developed in Angular</a:t>
            </a:r>
            <a:endParaRPr sz="6000"/>
          </a:p>
        </p:txBody>
      </p:sp>
      <p:sp>
        <p:nvSpPr>
          <p:cNvPr id="584" name="Google Shape;584;p74"/>
          <p:cNvSpPr txBox="1"/>
          <p:nvPr/>
        </p:nvSpPr>
        <p:spPr>
          <a:xfrm>
            <a:off x="3227850" y="1934400"/>
            <a:ext cx="30000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Angular</a:t>
            </a:r>
            <a:endParaRPr/>
          </a:p>
        </p:txBody>
      </p:sp>
      <p:sp>
        <p:nvSpPr>
          <p:cNvPr id="585" name="Google Shape;585;p74"/>
          <p:cNvSpPr/>
          <p:nvPr/>
        </p:nvSpPr>
        <p:spPr>
          <a:xfrm>
            <a:off x="2796300" y="3601525"/>
            <a:ext cx="3863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</a:t>
            </a:r>
            <a:r>
              <a:rPr lang="en-GB" sz="4800"/>
              <a:t>omponents</a:t>
            </a:r>
            <a:endParaRPr sz="4800"/>
          </a:p>
        </p:txBody>
      </p:sp>
      <p:sp>
        <p:nvSpPr>
          <p:cNvPr id="586" name="Google Shape;586;p74"/>
          <p:cNvSpPr/>
          <p:nvPr/>
        </p:nvSpPr>
        <p:spPr>
          <a:xfrm>
            <a:off x="660975" y="445775"/>
            <a:ext cx="3497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Models</a:t>
            </a:r>
            <a:endParaRPr sz="4800"/>
          </a:p>
        </p:txBody>
      </p:sp>
      <p:sp>
        <p:nvSpPr>
          <p:cNvPr id="587" name="Google Shape;587;p74"/>
          <p:cNvSpPr/>
          <p:nvPr/>
        </p:nvSpPr>
        <p:spPr>
          <a:xfrm>
            <a:off x="5206800" y="445775"/>
            <a:ext cx="3497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Controllers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5"/>
          <p:cNvSpPr txBox="1"/>
          <p:nvPr>
            <p:ph type="title"/>
          </p:nvPr>
        </p:nvSpPr>
        <p:spPr>
          <a:xfrm>
            <a:off x="311700" y="11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App: Closer Look</a:t>
            </a:r>
            <a:endParaRPr sz="6000"/>
          </a:p>
        </p:txBody>
      </p:sp>
      <p:sp>
        <p:nvSpPr>
          <p:cNvPr id="593" name="Google Shape;59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4" name="Google Shape;5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88" y="1069725"/>
            <a:ext cx="6701412" cy="4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288" y="1521968"/>
            <a:ext cx="6701413" cy="130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5"/>
          <p:cNvPicPr preferRelativeResize="0"/>
          <p:nvPr/>
        </p:nvPicPr>
        <p:blipFill rotWithShape="1">
          <a:blip r:embed="rId5">
            <a:alphaModFix/>
          </a:blip>
          <a:srcRect b="14317" l="0" r="0" t="0"/>
          <a:stretch/>
        </p:blipFill>
        <p:spPr>
          <a:xfrm>
            <a:off x="1221288" y="2823206"/>
            <a:ext cx="6701413" cy="51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288" y="3344915"/>
            <a:ext cx="6701414" cy="131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would we test that?</a:t>
            </a:r>
            <a:endParaRPr sz="6000"/>
          </a:p>
        </p:txBody>
      </p:sp>
      <p:sp>
        <p:nvSpPr>
          <p:cNvPr id="603" name="Google Shape;60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609" name="Google Shape;6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7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611" name="Google Shape;611;p77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612" name="Google Shape;612;p77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613" name="Google Shape;613;p77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614" name="Google Shape;614;p77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615" name="Google Shape;615;p77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 we have to use WebdriverJs?</a:t>
            </a:r>
            <a:endParaRPr sz="6000"/>
          </a:p>
        </p:txBody>
      </p:sp>
      <p:sp>
        <p:nvSpPr>
          <p:cNvPr id="625" name="Google Shape;62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6" name="Google Shape;626;p78"/>
          <p:cNvSpPr txBox="1"/>
          <p:nvPr/>
        </p:nvSpPr>
        <p:spPr>
          <a:xfrm>
            <a:off x="3036450" y="2069700"/>
            <a:ext cx="3071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No!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/>
          <p:nvPr>
            <p:ph type="title"/>
          </p:nvPr>
        </p:nvSpPr>
        <p:spPr>
          <a:xfrm>
            <a:off x="311700" y="1758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32" name="Google Shape;63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3" name="Google Shape;633;p79"/>
          <p:cNvSpPr txBox="1"/>
          <p:nvPr>
            <p:ph type="title"/>
          </p:nvPr>
        </p:nvSpPr>
        <p:spPr>
          <a:xfrm>
            <a:off x="464100" y="2495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E2E Test Framework for Angular Apps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311700" y="193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39" name="Google Shape;63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0" y="1434188"/>
            <a:ext cx="8213101" cy="28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42" name="Google Shape;642;p80"/>
          <p:cNvSpPr txBox="1"/>
          <p:nvPr>
            <p:ph type="title"/>
          </p:nvPr>
        </p:nvSpPr>
        <p:spPr>
          <a:xfrm>
            <a:off x="215100" y="4447225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“Protractor.org”</a:t>
            </a:r>
            <a:endParaRPr sz="1800"/>
          </a:p>
        </p:txBody>
      </p:sp>
      <p:sp>
        <p:nvSpPr>
          <p:cNvPr id="643" name="Google Shape;643;p80"/>
          <p:cNvSpPr/>
          <p:nvPr/>
        </p:nvSpPr>
        <p:spPr>
          <a:xfrm>
            <a:off x="5623325" y="1365975"/>
            <a:ext cx="3168600" cy="29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0"/>
          <p:cNvSpPr/>
          <p:nvPr/>
        </p:nvSpPr>
        <p:spPr>
          <a:xfrm>
            <a:off x="3442450" y="1369150"/>
            <a:ext cx="5349600" cy="29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650" name="Google Shape;65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81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652" name="Google Shape;652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53" name="Google Shape;653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54" name="Google Shape;654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55" name="Google Shape;655;p81"/>
          <p:cNvSpPr txBox="1"/>
          <p:nvPr/>
        </p:nvSpPr>
        <p:spPr>
          <a:xfrm>
            <a:off x="2017500" y="1875750"/>
            <a:ext cx="510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Protractor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656" name="Google Shape;656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57" name="Google Shape;657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58" name="Google Shape;658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59" name="Google Shape;659;p81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Element Bindings</a:t>
            </a:r>
            <a:endParaRPr sz="4800"/>
          </a:p>
        </p:txBody>
      </p:sp>
      <p:sp>
        <p:nvSpPr>
          <p:cNvPr id="660" name="Google Shape;660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61" name="Google Shape;661;p81"/>
          <p:cNvSpPr/>
          <p:nvPr/>
        </p:nvSpPr>
        <p:spPr>
          <a:xfrm>
            <a:off x="4595000" y="193150"/>
            <a:ext cx="40503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By Repeaters</a:t>
            </a:r>
            <a:endParaRPr sz="4800"/>
          </a:p>
        </p:txBody>
      </p:sp>
      <p:sp>
        <p:nvSpPr>
          <p:cNvPr id="662" name="Google Shape;662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63" name="Google Shape;663;p81"/>
          <p:cNvSpPr/>
          <p:nvPr/>
        </p:nvSpPr>
        <p:spPr>
          <a:xfrm>
            <a:off x="726550" y="35085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Application State Aware</a:t>
            </a:r>
            <a:endParaRPr sz="4800"/>
          </a:p>
        </p:txBody>
      </p:sp>
      <p:sp>
        <p:nvSpPr>
          <p:cNvPr id="664" name="Google Shape;664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65" name="Google Shape;665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Angular Oriented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2"/>
          <p:cNvSpPr txBox="1"/>
          <p:nvPr>
            <p:ph type="title"/>
          </p:nvPr>
        </p:nvSpPr>
        <p:spPr>
          <a:xfrm>
            <a:off x="311700" y="40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Protractor</a:t>
            </a:r>
            <a:endParaRPr sz="6000"/>
          </a:p>
        </p:txBody>
      </p:sp>
      <p:sp>
        <p:nvSpPr>
          <p:cNvPr id="671" name="Google Shape;67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2" name="Google Shape;6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0" y="1133025"/>
            <a:ext cx="7045568" cy="14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50" y="1133025"/>
            <a:ext cx="7421666" cy="235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50" y="1133025"/>
            <a:ext cx="8157650" cy="27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50" y="1133025"/>
            <a:ext cx="8157641" cy="28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50" y="1133027"/>
            <a:ext cx="8157640" cy="31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Angular is great</a:t>
            </a:r>
            <a:endParaRPr sz="6000"/>
          </a:p>
        </p:txBody>
      </p:sp>
      <p:sp>
        <p:nvSpPr>
          <p:cNvPr id="682" name="Google Shape;68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3" name="Google Shape;683;p83"/>
          <p:cNvSpPr txBox="1"/>
          <p:nvPr/>
        </p:nvSpPr>
        <p:spPr>
          <a:xfrm>
            <a:off x="305947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But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00" y="927800"/>
            <a:ext cx="5855200" cy="41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>
            <p:ph type="title"/>
          </p:nvPr>
        </p:nvSpPr>
        <p:spPr>
          <a:xfrm>
            <a:off x="92850" y="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 App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More Front-End Frameworks...</a:t>
            </a:r>
            <a:endParaRPr/>
          </a:p>
        </p:txBody>
      </p:sp>
      <p:sp>
        <p:nvSpPr>
          <p:cNvPr id="689" name="Google Shape;68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0" name="Google Shape;690;p84"/>
          <p:cNvSpPr/>
          <p:nvPr/>
        </p:nvSpPr>
        <p:spPr>
          <a:xfrm>
            <a:off x="801700" y="56367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React</a:t>
            </a:r>
            <a:endParaRPr sz="4800"/>
          </a:p>
        </p:txBody>
      </p:sp>
      <p:sp>
        <p:nvSpPr>
          <p:cNvPr id="691" name="Google Shape;691;p84"/>
          <p:cNvSpPr/>
          <p:nvPr/>
        </p:nvSpPr>
        <p:spPr>
          <a:xfrm>
            <a:off x="5413375" y="56367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Vue</a:t>
            </a:r>
            <a:endParaRPr sz="4800"/>
          </a:p>
        </p:txBody>
      </p:sp>
      <p:sp>
        <p:nvSpPr>
          <p:cNvPr id="692" name="Google Shape;692;p84"/>
          <p:cNvSpPr/>
          <p:nvPr/>
        </p:nvSpPr>
        <p:spPr>
          <a:xfrm>
            <a:off x="801700" y="361112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Ember</a:t>
            </a:r>
            <a:endParaRPr sz="4800"/>
          </a:p>
        </p:txBody>
      </p:sp>
      <p:sp>
        <p:nvSpPr>
          <p:cNvPr id="693" name="Google Shape;693;p84"/>
          <p:cNvSpPr/>
          <p:nvPr/>
        </p:nvSpPr>
        <p:spPr>
          <a:xfrm>
            <a:off x="5413375" y="361112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Backbone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5"/>
          <p:cNvSpPr txBox="1"/>
          <p:nvPr>
            <p:ph type="title"/>
          </p:nvPr>
        </p:nvSpPr>
        <p:spPr>
          <a:xfrm>
            <a:off x="273825" y="2150850"/>
            <a:ext cx="855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sp>
        <p:nvSpPr>
          <p:cNvPr id="699" name="Google Shape;69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0" name="Google Shape;700;p85"/>
          <p:cNvSpPr txBox="1"/>
          <p:nvPr>
            <p:ph type="title"/>
          </p:nvPr>
        </p:nvSpPr>
        <p:spPr>
          <a:xfrm>
            <a:off x="273825" y="63700"/>
            <a:ext cx="855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pic>
        <p:nvPicPr>
          <p:cNvPr id="701" name="Google Shape;7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25" y="1990725"/>
            <a:ext cx="72390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6"/>
          <p:cNvSpPr txBox="1"/>
          <p:nvPr>
            <p:ph type="title"/>
          </p:nvPr>
        </p:nvSpPr>
        <p:spPr>
          <a:xfrm>
            <a:off x="500550" y="2115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sp>
        <p:nvSpPr>
          <p:cNvPr id="707" name="Google Shape;707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Conclusion</a:t>
            </a:r>
            <a:endParaRPr sz="6000"/>
          </a:p>
        </p:txBody>
      </p:sp>
      <p:sp>
        <p:nvSpPr>
          <p:cNvPr id="708" name="Google Shape;70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09" name="Google Shape;709;p86"/>
          <p:cNvCxnSpPr/>
          <p:nvPr/>
        </p:nvCxnSpPr>
        <p:spPr>
          <a:xfrm>
            <a:off x="2535300" y="1785225"/>
            <a:ext cx="4684800" cy="150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86"/>
          <p:cNvCxnSpPr/>
          <p:nvPr/>
        </p:nvCxnSpPr>
        <p:spPr>
          <a:xfrm flipH="1" rot="10800000">
            <a:off x="2535300" y="1764375"/>
            <a:ext cx="4451100" cy="15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What’s Next?</a:t>
            </a:r>
            <a:endParaRPr sz="6000"/>
          </a:p>
        </p:txBody>
      </p:sp>
      <p:sp>
        <p:nvSpPr>
          <p:cNvPr id="716" name="Google Shape;71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7" name="Google Shape;717;p87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18" name="Google Shape;718;p87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19" name="Google Shape;719;p87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have we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learned so far?</a:t>
            </a:r>
            <a:endParaRPr sz="6000"/>
          </a:p>
        </p:txBody>
      </p:sp>
      <p:sp>
        <p:nvSpPr>
          <p:cNvPr id="725" name="Google Shape;72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6" name="Google Shape;726;p88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27" name="Google Shape;727;p88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28" name="Google Shape;728;p88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29" name="Google Shape;729;p88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30" name="Google Shape;730;p88"/>
          <p:cNvSpPr txBox="1"/>
          <p:nvPr>
            <p:ph type="title"/>
          </p:nvPr>
        </p:nvSpPr>
        <p:spPr>
          <a:xfrm>
            <a:off x="430225" y="2089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Patterns.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Patterns everywhere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6" name="Google Shape;736;p89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37" name="Google Shape;737;p89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38" name="Google Shape;738;p89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39" name="Google Shape;739;p89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Patterns</a:t>
            </a:r>
            <a:endParaRPr sz="6000"/>
          </a:p>
        </p:txBody>
      </p:sp>
      <p:sp>
        <p:nvSpPr>
          <p:cNvPr id="745" name="Google Shape;74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90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47" name="Google Shape;747;p90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48" name="Google Shape;748;p90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49" name="Google Shape;749;p90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50" name="Google Shape;750;p90"/>
          <p:cNvSpPr txBox="1"/>
          <p:nvPr>
            <p:ph type="title"/>
          </p:nvPr>
        </p:nvSpPr>
        <p:spPr>
          <a:xfrm>
            <a:off x="389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1"/>
          <p:cNvSpPr txBox="1"/>
          <p:nvPr>
            <p:ph type="title"/>
          </p:nvPr>
        </p:nvSpPr>
        <p:spPr>
          <a:xfrm>
            <a:off x="37200" y="-16950"/>
            <a:ext cx="906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Recorder &amp; IDE</a:t>
            </a:r>
            <a:endParaRPr sz="6000"/>
          </a:p>
        </p:txBody>
      </p:sp>
      <p:sp>
        <p:nvSpPr>
          <p:cNvPr id="756" name="Google Shape;75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7" name="Google Shape;757;p91"/>
          <p:cNvSpPr txBox="1"/>
          <p:nvPr>
            <p:ph type="title"/>
          </p:nvPr>
        </p:nvSpPr>
        <p:spPr>
          <a:xfrm>
            <a:off x="1518900" y="2123750"/>
            <a:ext cx="610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Recorder &amp; IDE</a:t>
            </a:r>
            <a:endParaRPr sz="6000"/>
          </a:p>
        </p:txBody>
      </p:sp>
      <p:sp>
        <p:nvSpPr>
          <p:cNvPr id="758" name="Google Shape;758;p91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TestCafe by DevExpress, https://github.com/DevExpress/testcafe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9" name="Google Shape;7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50" y="775338"/>
            <a:ext cx="5183826" cy="38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"/>
          <p:cNvSpPr txBox="1"/>
          <p:nvPr>
            <p:ph type="title"/>
          </p:nvPr>
        </p:nvSpPr>
        <p:spPr>
          <a:xfrm>
            <a:off x="50055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Example</a:t>
            </a:r>
            <a:endParaRPr sz="6000"/>
          </a:p>
        </p:txBody>
      </p:sp>
      <p:sp>
        <p:nvSpPr>
          <p:cNvPr id="765" name="Google Shape;76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25" y="1056663"/>
            <a:ext cx="7133249" cy="1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2"/>
          <p:cNvSpPr txBox="1"/>
          <p:nvPr>
            <p:ph type="title"/>
          </p:nvPr>
        </p:nvSpPr>
        <p:spPr>
          <a:xfrm>
            <a:off x="311700" y="21508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Example</a:t>
            </a:r>
            <a:endParaRPr sz="6000"/>
          </a:p>
        </p:txBody>
      </p:sp>
      <p:sp>
        <p:nvSpPr>
          <p:cNvPr id="768" name="Google Shape;768;p92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TestCafe by DevExpress, https://github.com/DevExpress/testcafe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9" name="Google Shape;76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25" y="1056663"/>
            <a:ext cx="7133248" cy="282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775" y="1056663"/>
            <a:ext cx="7174149" cy="3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6" name="Google Shape;776;p93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77" name="Google Shape;777;p93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78" name="Google Shape;778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79" name="Google Shape;779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80" name="Google Shape;780;p93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81" name="Google Shape;781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127125" y="215085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testing!</a:t>
            </a:r>
            <a:endParaRPr sz="6000"/>
          </a:p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Patterns</a:t>
            </a:r>
            <a:endParaRPr sz="6000"/>
          </a:p>
        </p:txBody>
      </p:sp>
      <p:sp>
        <p:nvSpPr>
          <p:cNvPr id="787" name="Google Shape;78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8" name="Google Shape;788;p94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89" name="Google Shape;789;p94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90" name="Google Shape;790;p94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91" name="Google Shape;791;p94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92" name="Google Shape;792;p94"/>
          <p:cNvSpPr txBox="1"/>
          <p:nvPr>
            <p:ph type="title"/>
          </p:nvPr>
        </p:nvSpPr>
        <p:spPr>
          <a:xfrm>
            <a:off x="389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8" name="Google Shape;798;p95"/>
          <p:cNvSpPr txBox="1"/>
          <p:nvPr>
            <p:ph type="title"/>
          </p:nvPr>
        </p:nvSpPr>
        <p:spPr>
          <a:xfrm>
            <a:off x="0" y="54500"/>
            <a:ext cx="908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Reports &amp; IDE</a:t>
            </a:r>
            <a:endParaRPr sz="6000"/>
          </a:p>
        </p:txBody>
      </p:sp>
      <p:sp>
        <p:nvSpPr>
          <p:cNvPr id="799" name="Google Shape;799;p95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Cypress.io Example by Cypress.io, https://www.cypress.io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00" name="Google Shape;800;p95" title="first-test-debugging-30fps.77609bf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338" y="961500"/>
            <a:ext cx="5067025" cy="38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Example</a:t>
            </a:r>
            <a:endParaRPr sz="6000"/>
          </a:p>
        </p:txBody>
      </p:sp>
      <p:sp>
        <p:nvSpPr>
          <p:cNvPr id="806" name="Google Shape;80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7" name="Google Shape;807;p96"/>
          <p:cNvSpPr txBox="1"/>
          <p:nvPr>
            <p:ph type="title"/>
          </p:nvPr>
        </p:nvSpPr>
        <p:spPr>
          <a:xfrm>
            <a:off x="558750" y="4576300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Basic Example by Cypress.io, https://www.cypress.io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8" name="Google Shape;808;p96"/>
          <p:cNvSpPr txBox="1"/>
          <p:nvPr>
            <p:ph type="title"/>
          </p:nvPr>
        </p:nvSpPr>
        <p:spPr>
          <a:xfrm>
            <a:off x="311700" y="90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Example</a:t>
            </a:r>
            <a:endParaRPr sz="6000"/>
          </a:p>
        </p:txBody>
      </p:sp>
      <p:pic>
        <p:nvPicPr>
          <p:cNvPr id="809" name="Google Shape;80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75" y="1121350"/>
            <a:ext cx="7634974" cy="19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275" y="1121350"/>
            <a:ext cx="7634975" cy="227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275" y="1098050"/>
            <a:ext cx="7634976" cy="339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Right Tool </a:t>
            </a:r>
            <a:br>
              <a:rPr lang="en-GB" sz="6000"/>
            </a:br>
            <a:r>
              <a:rPr lang="en-GB" sz="6000"/>
              <a:t>for the Right Problem</a:t>
            </a:r>
            <a:endParaRPr sz="6000"/>
          </a:p>
        </p:txBody>
      </p:sp>
      <p:sp>
        <p:nvSpPr>
          <p:cNvPr id="817" name="Google Shape;81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other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E2E Test Frameworks</a:t>
            </a:r>
            <a:endParaRPr/>
          </a:p>
        </p:txBody>
      </p:sp>
      <p:sp>
        <p:nvSpPr>
          <p:cNvPr id="823" name="Google Shape;82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4" name="Google Shape;824;p98"/>
          <p:cNvSpPr/>
          <p:nvPr/>
        </p:nvSpPr>
        <p:spPr>
          <a:xfrm>
            <a:off x="409200" y="413350"/>
            <a:ext cx="39333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WebdriverIO</a:t>
            </a:r>
            <a:endParaRPr sz="4800"/>
          </a:p>
        </p:txBody>
      </p:sp>
      <p:sp>
        <p:nvSpPr>
          <p:cNvPr id="825" name="Google Shape;825;p98"/>
          <p:cNvSpPr/>
          <p:nvPr/>
        </p:nvSpPr>
        <p:spPr>
          <a:xfrm>
            <a:off x="914550" y="3521900"/>
            <a:ext cx="29226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WD</a:t>
            </a:r>
            <a:endParaRPr sz="4800"/>
          </a:p>
        </p:txBody>
      </p:sp>
      <p:sp>
        <p:nvSpPr>
          <p:cNvPr id="826" name="Google Shape;826;p98"/>
          <p:cNvSpPr/>
          <p:nvPr/>
        </p:nvSpPr>
        <p:spPr>
          <a:xfrm>
            <a:off x="5051400" y="413350"/>
            <a:ext cx="39333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Nightwatch.js</a:t>
            </a:r>
            <a:endParaRPr sz="4800"/>
          </a:p>
        </p:txBody>
      </p:sp>
      <p:sp>
        <p:nvSpPr>
          <p:cNvPr id="827" name="Google Shape;827;p98"/>
          <p:cNvSpPr/>
          <p:nvPr/>
        </p:nvSpPr>
        <p:spPr>
          <a:xfrm>
            <a:off x="5556750" y="3521900"/>
            <a:ext cx="29226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Nemo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Avoid Tool Mixups</a:t>
            </a:r>
            <a:endParaRPr sz="6000"/>
          </a:p>
        </p:txBody>
      </p:sp>
      <p:sp>
        <p:nvSpPr>
          <p:cNvPr id="833" name="Google Shape;83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4" name="Google Shape;834;p99"/>
          <p:cNvSpPr/>
          <p:nvPr/>
        </p:nvSpPr>
        <p:spPr>
          <a:xfrm>
            <a:off x="5591550" y="697275"/>
            <a:ext cx="2880900" cy="108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DDD</a:t>
            </a:r>
            <a:endParaRPr sz="4800"/>
          </a:p>
        </p:txBody>
      </p:sp>
      <p:sp>
        <p:nvSpPr>
          <p:cNvPr id="835" name="Google Shape;835;p99"/>
          <p:cNvSpPr/>
          <p:nvPr/>
        </p:nvSpPr>
        <p:spPr>
          <a:xfrm>
            <a:off x="2631900" y="3360525"/>
            <a:ext cx="3880200" cy="145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Common Language</a:t>
            </a:r>
            <a:endParaRPr sz="4800"/>
          </a:p>
        </p:txBody>
      </p:sp>
      <p:sp>
        <p:nvSpPr>
          <p:cNvPr id="836" name="Google Shape;836;p99"/>
          <p:cNvSpPr/>
          <p:nvPr/>
        </p:nvSpPr>
        <p:spPr>
          <a:xfrm>
            <a:off x="311700" y="697275"/>
            <a:ext cx="3880200" cy="108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Complexity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to Choose?</a:t>
            </a:r>
            <a:endParaRPr sz="6000"/>
          </a:p>
        </p:txBody>
      </p:sp>
      <p:sp>
        <p:nvSpPr>
          <p:cNvPr id="842" name="Google Shape;84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3" name="Google Shape;843;p100"/>
          <p:cNvSpPr/>
          <p:nvPr/>
        </p:nvSpPr>
        <p:spPr>
          <a:xfrm>
            <a:off x="560725" y="419625"/>
            <a:ext cx="3507300" cy="141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Github Stars</a:t>
            </a:r>
            <a:endParaRPr sz="4800"/>
          </a:p>
        </p:txBody>
      </p:sp>
      <p:sp>
        <p:nvSpPr>
          <p:cNvPr id="844" name="Google Shape;844;p100"/>
          <p:cNvSpPr/>
          <p:nvPr/>
        </p:nvSpPr>
        <p:spPr>
          <a:xfrm>
            <a:off x="4965150" y="419625"/>
            <a:ext cx="3507300" cy="141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NPM Downloads</a:t>
            </a:r>
            <a:endParaRPr sz="4800"/>
          </a:p>
        </p:txBody>
      </p:sp>
      <p:sp>
        <p:nvSpPr>
          <p:cNvPr id="845" name="Google Shape;845;p100"/>
          <p:cNvSpPr/>
          <p:nvPr/>
        </p:nvSpPr>
        <p:spPr>
          <a:xfrm>
            <a:off x="560713" y="3312675"/>
            <a:ext cx="3666000" cy="153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External Integrations</a:t>
            </a:r>
            <a:endParaRPr sz="4800"/>
          </a:p>
        </p:txBody>
      </p:sp>
      <p:sp>
        <p:nvSpPr>
          <p:cNvPr id="846" name="Google Shape;846;p100"/>
          <p:cNvSpPr/>
          <p:nvPr/>
        </p:nvSpPr>
        <p:spPr>
          <a:xfrm>
            <a:off x="5049750" y="3312675"/>
            <a:ext cx="3507300" cy="153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POC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More Importantly</a:t>
            </a:r>
            <a:endParaRPr sz="6000"/>
          </a:p>
        </p:txBody>
      </p:sp>
      <p:sp>
        <p:nvSpPr>
          <p:cNvPr id="852" name="Google Shape;85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3" name="Google Shape;853;p101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54" name="Google Shape;854;p101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55" name="Google Shape;855;p101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2"/>
          <p:cNvSpPr txBox="1"/>
          <p:nvPr>
            <p:ph type="title"/>
          </p:nvPr>
        </p:nvSpPr>
        <p:spPr>
          <a:xfrm>
            <a:off x="311700" y="2126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Flexibility</a:t>
            </a:r>
            <a:endParaRPr sz="6000"/>
          </a:p>
        </p:txBody>
      </p:sp>
      <p:sp>
        <p:nvSpPr>
          <p:cNvPr id="861" name="Google Shape;86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2" name="Google Shape;862;p102"/>
          <p:cNvSpPr/>
          <p:nvPr/>
        </p:nvSpPr>
        <p:spPr>
          <a:xfrm>
            <a:off x="662450" y="449850"/>
            <a:ext cx="337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Cost of Transition</a:t>
            </a:r>
            <a:endParaRPr sz="4800"/>
          </a:p>
        </p:txBody>
      </p:sp>
      <p:sp>
        <p:nvSpPr>
          <p:cNvPr id="863" name="Google Shape;863;p102"/>
          <p:cNvSpPr/>
          <p:nvPr/>
        </p:nvSpPr>
        <p:spPr>
          <a:xfrm>
            <a:off x="5093250" y="449850"/>
            <a:ext cx="337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ROI</a:t>
            </a:r>
            <a:endParaRPr sz="4800"/>
          </a:p>
        </p:txBody>
      </p:sp>
      <p:sp>
        <p:nvSpPr>
          <p:cNvPr id="864" name="Google Shape;864;p102"/>
          <p:cNvSpPr/>
          <p:nvPr/>
        </p:nvSpPr>
        <p:spPr>
          <a:xfrm>
            <a:off x="5093250" y="3227300"/>
            <a:ext cx="3379200" cy="15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Ability to Replace</a:t>
            </a:r>
            <a:endParaRPr sz="4800"/>
          </a:p>
        </p:txBody>
      </p:sp>
      <p:sp>
        <p:nvSpPr>
          <p:cNvPr id="865" name="Google Shape;865;p102"/>
          <p:cNvSpPr/>
          <p:nvPr/>
        </p:nvSpPr>
        <p:spPr>
          <a:xfrm>
            <a:off x="662450" y="3275550"/>
            <a:ext cx="3379200" cy="15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Ability to Customize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More Importantly</a:t>
            </a:r>
            <a:endParaRPr sz="6000"/>
          </a:p>
        </p:txBody>
      </p:sp>
      <p:sp>
        <p:nvSpPr>
          <p:cNvPr id="871" name="Google Shape;87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2" name="Google Shape;872;p103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73" name="Google Shape;873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74" name="Google Shape;874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75" name="Google Shape;875;p103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76" name="Google Shape;876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162" name="Google Shape;162;p32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163" name="Google Shape;163;p32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164" name="Google Shape;164;p32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165" name="Google Shape;165;p32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166" name="Google Shape;166;p32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4"/>
          <p:cNvSpPr txBox="1"/>
          <p:nvPr>
            <p:ph type="title"/>
          </p:nvPr>
        </p:nvSpPr>
        <p:spPr>
          <a:xfrm>
            <a:off x="311700" y="2209525"/>
            <a:ext cx="85206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 Case</a:t>
            </a:r>
            <a:endParaRPr sz="6000"/>
          </a:p>
        </p:txBody>
      </p:sp>
      <p:sp>
        <p:nvSpPr>
          <p:cNvPr id="882" name="Google Shape;88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3" name="Google Shape;883;p104"/>
          <p:cNvSpPr/>
          <p:nvPr/>
        </p:nvSpPr>
        <p:spPr>
          <a:xfrm>
            <a:off x="505450" y="339825"/>
            <a:ext cx="37488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Expertise</a:t>
            </a:r>
            <a:endParaRPr sz="4800"/>
          </a:p>
        </p:txBody>
      </p:sp>
      <p:sp>
        <p:nvSpPr>
          <p:cNvPr id="884" name="Google Shape;884;p104"/>
          <p:cNvSpPr/>
          <p:nvPr/>
        </p:nvSpPr>
        <p:spPr>
          <a:xfrm>
            <a:off x="4794650" y="339825"/>
            <a:ext cx="39483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Application Framework</a:t>
            </a:r>
            <a:endParaRPr sz="4800"/>
          </a:p>
        </p:txBody>
      </p:sp>
      <p:sp>
        <p:nvSpPr>
          <p:cNvPr id="885" name="Google Shape;885;p104"/>
          <p:cNvSpPr/>
          <p:nvPr/>
        </p:nvSpPr>
        <p:spPr>
          <a:xfrm>
            <a:off x="2460925" y="3269675"/>
            <a:ext cx="39483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Infrastructure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Call For Action</a:t>
            </a:r>
            <a:endParaRPr sz="6000"/>
          </a:p>
        </p:txBody>
      </p:sp>
      <p:sp>
        <p:nvSpPr>
          <p:cNvPr id="891" name="Google Shape;891;p105"/>
          <p:cNvSpPr/>
          <p:nvPr/>
        </p:nvSpPr>
        <p:spPr>
          <a:xfrm>
            <a:off x="672275" y="283700"/>
            <a:ext cx="36210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Evaluate Test Architecture</a:t>
            </a:r>
            <a:endParaRPr sz="4000"/>
          </a:p>
        </p:txBody>
      </p:sp>
      <p:sp>
        <p:nvSpPr>
          <p:cNvPr id="892" name="Google Shape;892;p105"/>
          <p:cNvSpPr/>
          <p:nvPr/>
        </p:nvSpPr>
        <p:spPr>
          <a:xfrm>
            <a:off x="4880150" y="283700"/>
            <a:ext cx="36705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Have Context Boundaries</a:t>
            </a:r>
            <a:endParaRPr sz="4000"/>
          </a:p>
        </p:txBody>
      </p:sp>
      <p:sp>
        <p:nvSpPr>
          <p:cNvPr id="893" name="Google Shape;893;p105"/>
          <p:cNvSpPr/>
          <p:nvPr/>
        </p:nvSpPr>
        <p:spPr>
          <a:xfrm>
            <a:off x="672275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Unify Test Strategy</a:t>
            </a:r>
            <a:endParaRPr sz="4000"/>
          </a:p>
        </p:txBody>
      </p:sp>
      <p:sp>
        <p:nvSpPr>
          <p:cNvPr id="894" name="Google Shape;894;p105"/>
          <p:cNvSpPr/>
          <p:nvPr/>
        </p:nvSpPr>
        <p:spPr>
          <a:xfrm>
            <a:off x="5167850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Experiment!</a:t>
            </a:r>
            <a:endParaRPr sz="4000"/>
          </a:p>
        </p:txBody>
      </p:sp>
      <p:sp>
        <p:nvSpPr>
          <p:cNvPr id="895" name="Google Shape;89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Q/A</a:t>
            </a:r>
            <a:endParaRPr sz="6000"/>
          </a:p>
        </p:txBody>
      </p:sp>
      <p:sp>
        <p:nvSpPr>
          <p:cNvPr id="901" name="Google Shape;90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About Speaker</a:t>
            </a:r>
            <a:endParaRPr sz="6000"/>
          </a:p>
        </p:txBody>
      </p:sp>
      <p:sp>
        <p:nvSpPr>
          <p:cNvPr id="907" name="Google Shape;907;p107"/>
          <p:cNvSpPr txBox="1"/>
          <p:nvPr/>
        </p:nvSpPr>
        <p:spPr>
          <a:xfrm>
            <a:off x="971075" y="1525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6E84"/>
              </a:solidFill>
            </a:endParaRPr>
          </a:p>
        </p:txBody>
      </p:sp>
      <p:sp>
        <p:nvSpPr>
          <p:cNvPr id="908" name="Google Shape;908;p107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Twitter: @DmitryVinnik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LinkedIn: in/dmitry-vinnik/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Email: dmitry@dvinnik.com</a:t>
            </a:r>
            <a:endParaRPr sz="4800">
              <a:solidFill>
                <a:srgbClr val="FFFFFF"/>
              </a:solidFill>
            </a:endParaRPr>
          </a:p>
          <a:p>
            <a:pPr indent="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909" name="Google Shape;90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Modern Web Testing</a:t>
            </a:r>
            <a:endParaRPr sz="6000"/>
          </a:p>
        </p:txBody>
      </p:sp>
      <p:sp>
        <p:nvSpPr>
          <p:cNvPr id="176" name="Google Shape;1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3745625" y="2150750"/>
            <a:ext cx="1779900" cy="841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